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1"/>
  </p:notesMasterIdLst>
  <p:handoutMasterIdLst>
    <p:handoutMasterId r:id="rId12"/>
  </p:handoutMasterIdLst>
  <p:sldIdLst>
    <p:sldId id="435" r:id="rId5"/>
    <p:sldId id="467" r:id="rId6"/>
    <p:sldId id="470" r:id="rId7"/>
    <p:sldId id="473" r:id="rId8"/>
    <p:sldId id="474" r:id="rId9"/>
    <p:sldId id="476" r:id="rId10"/>
  </p:sldIdLst>
  <p:sldSz cx="24382413" cy="13716000"/>
  <p:notesSz cx="6858000" cy="9144000"/>
  <p:embeddedFontLst>
    <p:embeddedFont>
      <p:font typeface="Bitter" pitchFamily="2" charset="77"/>
      <p:regular r:id="rId13"/>
      <p:bold r:id="rId14"/>
      <p:italic r:id="rId15"/>
      <p:boldItalic r:id="rId16"/>
    </p:embeddedFont>
    <p:embeddedFont>
      <p:font typeface="Bitter Medium" pitchFamily="2" charset="77"/>
      <p:regular r:id="rId17"/>
      <p:italic r:id="rId18"/>
    </p:embeddedFont>
    <p:embeddedFont>
      <p:font typeface="Bitter SemiBold" pitchFamily="2" charset="77"/>
      <p:regular r:id="rId19"/>
      <p:bold r:id="rId20"/>
      <p:italic r:id="rId21"/>
      <p:boldItalic r:id="rId22"/>
    </p:embeddedFont>
    <p:embeddedFont>
      <p:font typeface="Rubik" pitchFamily="2" charset="-79"/>
      <p:regular r:id="rId23"/>
      <p:bold r:id="rId24"/>
      <p:italic r:id="rId25"/>
      <p:boldItalic r:id="rId26"/>
    </p:embeddedFont>
    <p:embeddedFont>
      <p:font typeface="Rubik Medium" pitchFamily="2" charset="-79"/>
      <p:regular r:id="rId27"/>
      <p:italic r:id="rId28"/>
    </p:embeddedFont>
    <p:embeddedFont>
      <p:font typeface="Rubik SemiBold" pitchFamily="2" charset="-79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9" autoAdjust="0"/>
    <p:restoredTop sz="82841" autoAdjust="0"/>
  </p:normalViewPr>
  <p:slideViewPr>
    <p:cSldViewPr snapToGrid="0">
      <p:cViewPr varScale="1">
        <p:scale>
          <a:sx n="56" d="100"/>
          <a:sy n="56" d="100"/>
        </p:scale>
        <p:origin x="3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02/07/2025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02/07/2025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Text from postcard:</a:t>
            </a:r>
          </a:p>
          <a:p>
            <a:r>
              <a:rPr lang="en-GB" sz="2400" b="0" i="1" kern="1200" dirty="0">
                <a:solidFill>
                  <a:schemeClr val="tx1"/>
                </a:solidFill>
                <a:effectLst/>
                <a:latin typeface="Rubik" pitchFamily="2" charset="-79"/>
                <a:ea typeface="+mn-ea"/>
                <a:cs typeface="+mn-cs"/>
              </a:rPr>
              <a:t>The introduction of invasive species to new ecosystems can have profound impacts on both biodiversity and human well-being. GBIF is a vital resource for users seeking to discover, access, and use data on invasive species worldwide, providing a single entry point that can help bridge the gap between scientific knowledge and practical solutions to invasive species challenges.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7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4AFFF-437C-9E82-7EC4-907AE20C5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7EED0-9E36-0E34-90DE-AFDE3B194C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0A1D2-D307-DFE3-6A5E-F826F3922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9CA4-B2A9-8A97-48DC-5E00BA8E5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223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44291-6C27-0C10-B89B-921D9D75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99305-46BC-B05C-28D0-92A6CAF33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57C10-0715-730D-BE6F-B82978776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27312-6BF7-A2E2-59D8-2631AB922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0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84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02/07/2025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02/07/2025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02/07/2025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02/07/2025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02/07/2025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02/07/2025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02/07/2025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02/07/2025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invas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bif.org/invasiv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ucn.org/" TargetMode="External"/><Relationship Id="rId2" Type="http://schemas.openxmlformats.org/officeDocument/2006/relationships/hyperlink" Target="https://www.cbd.int/invasive/IALG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bif.org/invasives" TargetMode="External"/><Relationship Id="rId4" Type="http://schemas.openxmlformats.org/officeDocument/2006/relationships/hyperlink" Target="https://www.eea.europa.eu/data-and-maps/data-providers-and-partners/invasive-species-specialist-group-issg#:~:text=The%20Invasive%20Species%20Specialist%20Group,Conservation%20of%20Nature%20(IUCN).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gbif.org/data-use/XkRDVh8EwtrxH5rf4AcTI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data-use/4bM9OlV7FAOy1PhWnZ7wHY" TargetMode="External"/><Relationship Id="rId11" Type="http://schemas.openxmlformats.org/officeDocument/2006/relationships/hyperlink" Target="https://www.gbif.org/invasives" TargetMode="External"/><Relationship Id="rId5" Type="http://schemas.openxmlformats.org/officeDocument/2006/relationships/hyperlink" Target="https://www.gbif.org/data-use/194a4TsSvHhqXmnrKYV6wK" TargetMode="External"/><Relationship Id="rId10" Type="http://schemas.openxmlformats.org/officeDocument/2006/relationships/image" Target="../media/image15.jpeg"/><Relationship Id="rId4" Type="http://schemas.openxmlformats.org/officeDocument/2006/relationships/hyperlink" Target="https://www.gbif.org/data-use/54zKsXxYrXwJFiHuvzutEu" TargetMode="External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www.gbif.org/dataset/search?publishing_org=cdef28b1-db4e-4c58-aa71-3c5238c2d0b5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dataset/58a65302-3eae-44f9-be41-8c5001f48094" TargetMode="External"/><Relationship Id="rId11" Type="http://schemas.openxmlformats.org/officeDocument/2006/relationships/hyperlink" Target="https://www.gbif.org/invasives" TargetMode="External"/><Relationship Id="rId5" Type="http://schemas.openxmlformats.org/officeDocument/2006/relationships/hyperlink" Target="https://www.gbif.org/dataset/6d9e952f-948c-4483-9807-575348147c7e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www.gbif.org/dataset/b351a324-77c4-41c9-a909-f30f77268bc4" TargetMode="External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bif.org/collections" TargetMode="Externa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1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A86DC6-7564-BCB6-2891-7FBE270A9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1005" y="2709069"/>
            <a:ext cx="10338328" cy="82978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DK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itter" pitchFamily="2" charset="77"/>
              </a:rPr>
              <a:t>Invasive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DK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itter" pitchFamily="2" charset="77"/>
              </a:rPr>
              <a:t>species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81A5309-367D-8C09-130F-7B45104F8A8D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gbif.org/invasives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hippo and fish with leaves and flowers&#10;&#10;AI-generated content may be incorrect.">
            <a:extLst>
              <a:ext uri="{FF2B5EF4-FFF2-40B4-BE49-F238E27FC236}">
                <a16:creationId xmlns:a16="http://schemas.microsoft.com/office/drawing/2014/main" id="{E42C95AB-8C3A-2310-9DF1-7C9F686AA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07" y="3248818"/>
            <a:ext cx="9837286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7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EC745-886E-F5EC-71E8-FAD5A20E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Invasive species</a:t>
            </a:r>
            <a:endParaRPr lang="en-DK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11DA0C-5DF6-96D4-F278-976CE3CAA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i="1" dirty="0">
                <a:latin typeface="Bitter Medium" pitchFamily="2" charset="77"/>
              </a:rPr>
              <a:t>GBIF provides occurrence data that supports research, monitoring, and management of invasive species worldwide.</a:t>
            </a:r>
            <a:endParaRPr lang="en-DK" i="1" dirty="0">
              <a:latin typeface="Bitter Medium" pitchFamily="2" charset="77"/>
            </a:endParaRPr>
          </a:p>
        </p:txBody>
      </p:sp>
      <p:pic>
        <p:nvPicPr>
          <p:cNvPr id="4" name="Picture 3" descr="A close-up of a elk&#10;&#10;AI-generated content may be incorrect.">
            <a:extLst>
              <a:ext uri="{FF2B5EF4-FFF2-40B4-BE49-F238E27FC236}">
                <a16:creationId xmlns:a16="http://schemas.microsoft.com/office/drawing/2014/main" id="{B5C2BD89-D27A-DD1F-C86B-C9B98BAE8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509" y="2536825"/>
            <a:ext cx="7255882" cy="8834773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F310B0D-D2E7-65C1-D09F-2DC04862A1D1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gbif.org/invasives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3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782096-515B-0220-DAFB-05ABCA1D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Invasive species</a:t>
            </a:r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B6BB47-7ED6-FB3C-C96E-0E8951C1A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GB" dirty="0"/>
              <a:t>The introduction of alien species to new ecosystems can have profound impacts on both biodiversity and human well-being when such species become invasive. GBIF is a vital resource for users seeking to discover, access, and use data on invasive species worldwide, providing a single entry point that can help bridge the gap between scientific knowledge and practical solutions to invasive species challenges.</a:t>
            </a:r>
          </a:p>
          <a:p>
            <a:r>
              <a:rPr lang="en-GB" dirty="0"/>
              <a:t>By participating in the </a:t>
            </a:r>
            <a:r>
              <a:rPr lang="en-GB" dirty="0">
                <a:hlinkClick r:id="rId2"/>
              </a:rPr>
              <a:t>Inter-Agency Liaision Group on Invasive Alien Species</a:t>
            </a:r>
            <a:r>
              <a:rPr lang="en-GB" dirty="0"/>
              <a:t> and collaborating with expert communities like the </a:t>
            </a:r>
            <a:r>
              <a:rPr lang="en-GB" dirty="0">
                <a:hlinkClick r:id="rId3"/>
              </a:rPr>
              <a:t>International Union for Conservation of Nature</a:t>
            </a:r>
            <a:r>
              <a:rPr lang="en-GB" dirty="0"/>
              <a:t> (IUCN) and </a:t>
            </a:r>
            <a:r>
              <a:rPr lang="en-GB" dirty="0">
                <a:hlinkClick r:id="rId4"/>
              </a:rPr>
              <a:t>the Invasive Species Specialist Group</a:t>
            </a:r>
            <a:r>
              <a:rPr lang="en-GB" dirty="0"/>
              <a:t> (ISSG), GBIF fosters collaboration and knowledge-sharing across different disciplines and regions, playing a critical role in the global effort to manage invasive species and the achievement of global goals for biodiversity conservation and sustainable development.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EA7C69E-D388-C3AD-7B3D-62913699E1FC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gbif.org/invasives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0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F58CB-CD2F-AFB6-B447-0B051220F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7F698-C968-8A90-A23E-376ACAE1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data uses in invasive-related research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A2F5B5-3983-8231-91D2-05D616ABC0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hlinkClick r:id="rId3"/>
              </a:rPr>
              <a:t>Anthropogenic habitat disturbances associated with human development determine botanical naturalization</a:t>
            </a:r>
            <a:endParaRPr lang="en-GB" sz="3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B19569-6518-4535-711B-B7A5675EE50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hlinkClick r:id="rId4"/>
              </a:rPr>
              <a:t>Factors influencing successful naturalization and invasion of alien plants in India</a:t>
            </a:r>
            <a:endParaRPr lang="en-GB" sz="32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EF6225C-4F4A-2866-C960-773AE2511F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hlinkClick r:id="rId5"/>
              </a:rPr>
              <a:t>Spotted lanternfly planthopper: grape pest to disrupt the global wine market?</a:t>
            </a:r>
            <a:endParaRPr lang="en-GB" sz="32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8DE9DF6-9E86-205B-20FB-AE7413CEDE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hlinkClick r:id="rId6"/>
              </a:rPr>
              <a:t>Predicting hotspots for invasive species introduction in Europe</a:t>
            </a:r>
            <a:endParaRPr lang="en-GB" sz="32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A14F1F1-EE7F-41D1-7ACC-C846653AD9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1199" r="1199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B9456E9-EED3-0D5A-2CFE-5D4C0BAFDA9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/>
          <a:srcRect l="23622" r="23622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A352BA35-C3F3-7C9A-E06E-48597617417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 l="23610" r="23610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1651552-7C11-314D-CE0A-499466F4552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/>
          <a:srcRect t="4442" b="4442"/>
          <a:stretch>
            <a:fillRect/>
          </a:stretch>
        </p:blipFill>
        <p:spPr/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D8602C7-7B79-5244-35BE-A8DA61D79C07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/>
              </a:rPr>
              <a:t>gbif.org/invasives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1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54E9F-2759-DF4B-5BF9-C666B281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1CF5D7-7C62-C77F-4D3B-5A80FD15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datasets of invasive species related data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334A07-BC40-503F-2138-D309A98730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hlinkClick r:id="rId3"/>
              </a:rPr>
              <a:t>Global Register of Introduced and Invasive Species datasets</a:t>
            </a:r>
            <a:endParaRPr lang="en-GB" sz="3200" dirty="0"/>
          </a:p>
          <a:p>
            <a:r>
              <a:rPr lang="en-GB" sz="2800" i="1" dirty="0"/>
              <a:t>Invasive Species Specialist Group ISSG</a:t>
            </a:r>
          </a:p>
          <a:p>
            <a:endParaRPr lang="en-GB" sz="3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4B4FDF-FD69-12C4-3225-0C4F7D7FEED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hlinkClick r:id="rId4"/>
              </a:rPr>
              <a:t>Global Invasive Species Database</a:t>
            </a:r>
            <a:endParaRPr lang="en-GB" sz="3200" dirty="0"/>
          </a:p>
          <a:p>
            <a:r>
              <a:rPr lang="en-GB" sz="2800" i="1" dirty="0"/>
              <a:t>Invasive Species Specialist Group ISSG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31CF47-292B-4962-2A9E-F5DA39C59F4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hlinkClick r:id="rId5"/>
              </a:rPr>
              <a:t>Global Register of Introduced and Invasive Species - Belgium</a:t>
            </a:r>
            <a:endParaRPr lang="en-GB" sz="32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3FD9C2-ECDB-65C9-3521-E47D985FE3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hlinkClick r:id="rId6"/>
              </a:rPr>
              <a:t>Checklist of Invasive Plants in Cuba - 2022</a:t>
            </a:r>
            <a:endParaRPr lang="en-GB" sz="32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9EE74D8-014C-11F7-0FDE-C0B0E75F29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t="7289" b="7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0F95DA1-A62F-7B5C-68FF-7CB1693CD44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/>
          <a:srcRect t="7269" b="7269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74F2AB37-5D78-DFA1-1A5F-B94CFFF2590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 t="7289" b="7289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0B5EBCC-39E6-4F6C-6070-CAB4763F501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/>
          <a:srcRect t="7289" b="7289"/>
          <a:stretch>
            <a:fillRect/>
          </a:stretch>
        </p:blipFill>
        <p:spPr/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A77E701-B8C7-9C61-40BC-E624FEBF21D4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/>
              </a:rPr>
              <a:t>gbif.org/invasives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5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4D6C4B2-056A-1C55-24CE-49459A39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Invasive species</a:t>
            </a:r>
            <a:endParaRPr lang="en-DK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368F70-D580-6B28-A022-C708CCB4E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DK" sz="4800" dirty="0"/>
              <a:t>Learn more!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44D2AB-736A-35A1-D755-DFA15A2BA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51518" y="3497818"/>
            <a:ext cx="7799864" cy="7799864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5A15A5-7A94-07AA-2734-48DD5F5A7128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gbif.org/collections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020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2671</TotalTime>
  <Words>365</Words>
  <Application>Microsoft Macintosh PowerPoint</Application>
  <PresentationFormat>Custom</PresentationFormat>
  <Paragraphs>37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Bitter Medium</vt:lpstr>
      <vt:lpstr>Rubik Medium</vt:lpstr>
      <vt:lpstr>Arial</vt:lpstr>
      <vt:lpstr>Bitter</vt:lpstr>
      <vt:lpstr>Bitter SemiBold</vt:lpstr>
      <vt:lpstr>Rubik SemiBold</vt:lpstr>
      <vt:lpstr>Rubik</vt:lpstr>
      <vt:lpstr>Tema de Office</vt:lpstr>
      <vt:lpstr>PowerPoint Presentation</vt:lpstr>
      <vt:lpstr>Invasive species</vt:lpstr>
      <vt:lpstr>Invasive species</vt:lpstr>
      <vt:lpstr>Featured data uses in invasive-related research</vt:lpstr>
      <vt:lpstr>Featured datasets of invasive species related data</vt:lpstr>
      <vt:lpstr>Invasive species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30</cp:revision>
  <dcterms:created xsi:type="dcterms:W3CDTF">2025-06-24T13:49:25Z</dcterms:created>
  <dcterms:modified xsi:type="dcterms:W3CDTF">2025-07-02T13:27:19Z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